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70" r:id="rId2"/>
    <p:sldId id="287" r:id="rId3"/>
    <p:sldId id="288" r:id="rId4"/>
    <p:sldId id="291" r:id="rId5"/>
    <p:sldId id="304" r:id="rId6"/>
    <p:sldId id="305" r:id="rId7"/>
    <p:sldId id="310" r:id="rId8"/>
    <p:sldId id="306" r:id="rId9"/>
    <p:sldId id="311" r:id="rId10"/>
    <p:sldId id="307" r:id="rId11"/>
    <p:sldId id="312" r:id="rId12"/>
    <p:sldId id="308" r:id="rId13"/>
    <p:sldId id="30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>
        <p:scale>
          <a:sx n="70" d="100"/>
          <a:sy n="70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Mar 13,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P3 Challenge – Nomenclature Quiz</a:t>
            </a:r>
          </a:p>
          <a:p>
            <a:r>
              <a:rPr lang="en-US" sz="2000" b="1" dirty="0"/>
              <a:t>Objective –</a:t>
            </a:r>
          </a:p>
          <a:p>
            <a:pPr lvl="1"/>
            <a:r>
              <a:rPr lang="en-US" sz="2000" b="1" dirty="0"/>
              <a:t>Types of Reactions</a:t>
            </a:r>
          </a:p>
          <a:p>
            <a:pPr lvl="1"/>
            <a:r>
              <a:rPr lang="en-US" sz="2000" b="1" dirty="0"/>
              <a:t>Predicting Products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Complete typing instructions for first balancing reactions worksheet</a:t>
            </a:r>
          </a:p>
          <a:p>
            <a:pPr lvl="1"/>
            <a:r>
              <a:rPr lang="en-US" sz="1800" b="1" dirty="0"/>
              <a:t>Complete the Predicting Products WS</a:t>
            </a:r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30796"/>
            <a:ext cx="4828032" cy="34163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Nomenclature quiz and/or Polyatomic ion quiz</a:t>
            </a:r>
          </a:p>
          <a:p>
            <a:pPr lvl="1"/>
            <a:r>
              <a:rPr lang="en-US" sz="2000" b="1" dirty="0"/>
              <a:t>Homework Review</a:t>
            </a:r>
            <a:endParaRPr lang="en-US" sz="1800" b="1" dirty="0"/>
          </a:p>
          <a:p>
            <a:pPr lvl="1"/>
            <a:r>
              <a:rPr lang="en-US" altLang="en-US" sz="2000" b="1" dirty="0"/>
              <a:t>5 types of reactions</a:t>
            </a:r>
          </a:p>
          <a:p>
            <a:pPr lvl="1"/>
            <a:r>
              <a:rPr lang="en-US" sz="2000" b="1" dirty="0"/>
              <a:t>Predicting Products by type</a:t>
            </a:r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Single Replacement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353151" cy="3557457"/>
          </a:xfrm>
        </p:spPr>
        <p:txBody>
          <a:bodyPr>
            <a:noAutofit/>
          </a:bodyPr>
          <a:lstStyle/>
          <a:p>
            <a:r>
              <a:rPr lang="en-US" sz="2200" b="1" dirty="0"/>
              <a:t>Use when </a:t>
            </a:r>
            <a:r>
              <a:rPr lang="en-US" sz="2200" b="1" u="sng" dirty="0"/>
              <a:t>an element (usually a metal) reacts with a compound</a:t>
            </a:r>
            <a:r>
              <a:rPr lang="en-US" sz="2200" b="1" dirty="0"/>
              <a:t>.</a:t>
            </a:r>
          </a:p>
          <a:p>
            <a:r>
              <a:rPr lang="en-US" sz="2200" b="1" dirty="0"/>
              <a:t>Determine </a:t>
            </a:r>
            <a:r>
              <a:rPr lang="en-US" sz="2200" b="1" u="sng" dirty="0"/>
              <a:t>the ion formed by </a:t>
            </a:r>
            <a:r>
              <a:rPr lang="en-US" sz="2000" b="1" dirty="0"/>
              <a:t> </a:t>
            </a:r>
            <a:r>
              <a:rPr lang="en-US" sz="2200" b="1" u="sng" dirty="0"/>
              <a:t>the free element and combine with the anion of the compound</a:t>
            </a:r>
            <a:r>
              <a:rPr lang="en-US" sz="2200" b="1" dirty="0"/>
              <a:t> to form one product. </a:t>
            </a:r>
          </a:p>
          <a:p>
            <a:r>
              <a:rPr lang="en-US" sz="2200" b="1" dirty="0"/>
              <a:t>Turn the </a:t>
            </a:r>
            <a:r>
              <a:rPr lang="en-US" sz="2200" b="1" u="sng" dirty="0"/>
              <a:t>cation (or anion) of the compound into a free element </a:t>
            </a:r>
            <a:r>
              <a:rPr lang="en-US" sz="2200" b="1" dirty="0"/>
              <a:t>as the second product. </a:t>
            </a:r>
          </a:p>
          <a:p>
            <a:r>
              <a:rPr lang="en-US" sz="2400" b="1" dirty="0"/>
              <a:t>A </a:t>
            </a:r>
            <a:r>
              <a:rPr lang="en-US" sz="2400" b="1" u="sng" dirty="0"/>
              <a:t>metal </a:t>
            </a:r>
            <a:r>
              <a:rPr lang="en-US" sz="2400" b="1" dirty="0"/>
              <a:t>free element </a:t>
            </a:r>
            <a:r>
              <a:rPr lang="en-US" sz="2400" b="1" u="sng" dirty="0"/>
              <a:t>replaces a metal</a:t>
            </a:r>
            <a:r>
              <a:rPr lang="en-US" sz="2400" b="1" dirty="0"/>
              <a:t>. A </a:t>
            </a:r>
            <a:r>
              <a:rPr lang="en-US" sz="2400" b="1" u="sng" dirty="0"/>
              <a:t>nonmetal</a:t>
            </a:r>
            <a:r>
              <a:rPr lang="en-US" sz="2400" b="1" dirty="0"/>
              <a:t> free element </a:t>
            </a:r>
            <a:r>
              <a:rPr lang="en-US" sz="2400" b="1" u="sng" dirty="0"/>
              <a:t>replaces a nonmetal</a:t>
            </a:r>
            <a:r>
              <a:rPr lang="en-US" sz="2400" b="1" dirty="0"/>
              <a:t>.</a:t>
            </a:r>
            <a:endParaRPr lang="en-US" sz="22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014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17846" cy="706964"/>
          </a:xfrm>
        </p:spPr>
        <p:txBody>
          <a:bodyPr/>
          <a:lstStyle/>
          <a:p>
            <a:r>
              <a:rPr lang="en-US" dirty="0"/>
              <a:t>Predicting Single Replacement -Practice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353151" cy="3557457"/>
          </a:xfrm>
        </p:spPr>
        <p:txBody>
          <a:bodyPr>
            <a:noAutofit/>
          </a:bodyPr>
          <a:lstStyle/>
          <a:p>
            <a:r>
              <a:rPr lang="en-US" sz="2200" b="1" dirty="0"/>
              <a:t>Check the </a:t>
            </a:r>
            <a:r>
              <a:rPr lang="en-US" sz="2200" b="1" u="sng" dirty="0"/>
              <a:t>activity series</a:t>
            </a:r>
            <a:r>
              <a:rPr lang="en-US" sz="2200" b="1" dirty="0"/>
              <a:t> to verify the reaction happens.</a:t>
            </a:r>
            <a:endParaRPr lang="en-US" sz="2200" b="1" u="sng" dirty="0"/>
          </a:p>
          <a:p>
            <a:r>
              <a:rPr lang="en-US" sz="2200" b="1" dirty="0"/>
              <a:t>Ex:    (II)    Cu +  AgNO</a:t>
            </a:r>
            <a:r>
              <a:rPr lang="en-US" sz="2200" b="1" baseline="-25000" dirty="0"/>
              <a:t>3</a:t>
            </a:r>
            <a:r>
              <a:rPr lang="en-US" sz="2200" b="1" dirty="0"/>
              <a:t> </a:t>
            </a:r>
            <a:r>
              <a:rPr lang="en-US" sz="2200" b="1" dirty="0">
                <a:sym typeface="Wingdings" panose="05000000000000000000" pitchFamily="2" charset="2"/>
              </a:rPr>
              <a:t></a:t>
            </a:r>
          </a:p>
          <a:p>
            <a:r>
              <a:rPr lang="en-US" sz="2200" b="1" dirty="0">
                <a:sym typeface="Wingdings" panose="05000000000000000000" pitchFamily="2" charset="2"/>
              </a:rPr>
              <a:t>Ex:    Zn  +  CaCl</a:t>
            </a:r>
            <a:r>
              <a:rPr lang="en-US" sz="2200" b="1" baseline="-25000" dirty="0">
                <a:sym typeface="Wingdings" panose="05000000000000000000" pitchFamily="2" charset="2"/>
              </a:rPr>
              <a:t>2</a:t>
            </a:r>
            <a:r>
              <a:rPr lang="en-US" sz="2200" b="1" dirty="0">
                <a:sym typeface="Wingdings" panose="05000000000000000000" pitchFamily="2" charset="2"/>
              </a:rPr>
              <a:t>   </a:t>
            </a:r>
            <a:endParaRPr lang="en-US" sz="22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7380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Double Replacement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dirty="0"/>
              <a:t>Use when </a:t>
            </a:r>
            <a:r>
              <a:rPr lang="en-US" sz="2200" b="1" u="sng" dirty="0"/>
              <a:t>two compounds </a:t>
            </a:r>
            <a:r>
              <a:rPr lang="en-US" sz="2200" b="1" dirty="0"/>
              <a:t>are reacting.</a:t>
            </a:r>
          </a:p>
          <a:p>
            <a:r>
              <a:rPr lang="en-US" sz="2200" b="1" dirty="0"/>
              <a:t>Identify the cations and anions present in the reactants. </a:t>
            </a:r>
          </a:p>
          <a:p>
            <a:r>
              <a:rPr lang="en-US" sz="2200" b="1" u="sng" dirty="0"/>
              <a:t>Switch partners </a:t>
            </a:r>
            <a:r>
              <a:rPr lang="en-US" sz="2200" b="1" dirty="0"/>
              <a:t>so that each cation is with the other anion.</a:t>
            </a:r>
          </a:p>
          <a:p>
            <a:r>
              <a:rPr lang="en-US" sz="2200" b="1" dirty="0"/>
              <a:t>Write your products using the “</a:t>
            </a:r>
            <a:r>
              <a:rPr lang="en-US" sz="2200" b="1" u="sng" dirty="0"/>
              <a:t>switch drop and reduce”</a:t>
            </a:r>
            <a:r>
              <a:rPr lang="en-US" sz="2200" b="1" dirty="0"/>
              <a:t> procedure</a:t>
            </a:r>
          </a:p>
          <a:p>
            <a:r>
              <a:rPr lang="en-US" sz="2200" b="1" u="sng" dirty="0"/>
              <a:t>Check solubility </a:t>
            </a:r>
            <a:r>
              <a:rPr lang="en-US" sz="2200" b="1" dirty="0"/>
              <a:t>to verify the reaction happens. </a:t>
            </a:r>
          </a:p>
          <a:p>
            <a:r>
              <a:rPr lang="en-US" sz="2200" b="1" dirty="0"/>
              <a:t>Ex:  CaCl</a:t>
            </a:r>
            <a:r>
              <a:rPr lang="en-US" sz="2200" b="1" baseline="-25000" dirty="0"/>
              <a:t>2</a:t>
            </a:r>
            <a:r>
              <a:rPr lang="en-US" sz="2200" b="1" dirty="0"/>
              <a:t>  +  AgNO</a:t>
            </a:r>
            <a:r>
              <a:rPr lang="en-US" sz="2200" b="1" baseline="-25000" dirty="0"/>
              <a:t>3 </a:t>
            </a:r>
            <a:r>
              <a:rPr lang="en-US" sz="2200" b="1" dirty="0"/>
              <a:t> </a:t>
            </a:r>
            <a:r>
              <a:rPr lang="en-US" sz="2200" b="1" dirty="0">
                <a:sym typeface="Wingdings" panose="05000000000000000000" pitchFamily="2" charset="2"/>
              </a:rPr>
              <a:t></a:t>
            </a:r>
          </a:p>
          <a:p>
            <a:r>
              <a:rPr lang="en-US" sz="2200" b="1" dirty="0">
                <a:sym typeface="Wingdings" panose="05000000000000000000" pitchFamily="2" charset="2"/>
              </a:rPr>
              <a:t>Ex:   ZnSO</a:t>
            </a:r>
            <a:r>
              <a:rPr lang="en-US" sz="2200" b="1" baseline="-25000" dirty="0">
                <a:sym typeface="Wingdings" panose="05000000000000000000" pitchFamily="2" charset="2"/>
              </a:rPr>
              <a:t>4</a:t>
            </a:r>
            <a:r>
              <a:rPr lang="en-US" sz="2200" b="1" dirty="0">
                <a:sym typeface="Wingdings" panose="05000000000000000000" pitchFamily="2" charset="2"/>
              </a:rPr>
              <a:t>  +  Ba(OH)</a:t>
            </a:r>
            <a:r>
              <a:rPr lang="en-US" sz="2200" b="1" baseline="-25000" dirty="0">
                <a:sym typeface="Wingdings" panose="05000000000000000000" pitchFamily="2" charset="2"/>
              </a:rPr>
              <a:t>2</a:t>
            </a:r>
            <a:r>
              <a:rPr lang="en-US" sz="2200" b="1" dirty="0">
                <a:sym typeface="Wingdings" panose="05000000000000000000" pitchFamily="2" charset="2"/>
              </a:rPr>
              <a:t> </a:t>
            </a:r>
            <a:endParaRPr lang="en-US" sz="22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935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Combustion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b="1" dirty="0"/>
              <a:t>Use when there is </a:t>
            </a:r>
            <a:r>
              <a:rPr lang="en-US" sz="2200" b="1" u="sng" dirty="0"/>
              <a:t>oxygen as a reactant</a:t>
            </a:r>
            <a:r>
              <a:rPr lang="en-US" sz="2200" b="1" dirty="0"/>
              <a:t>.</a:t>
            </a:r>
          </a:p>
          <a:p>
            <a:r>
              <a:rPr lang="en-US" sz="2200" b="1" dirty="0"/>
              <a:t>Identify each element in the other reactant.</a:t>
            </a:r>
          </a:p>
          <a:p>
            <a:r>
              <a:rPr lang="en-US" sz="2200" b="1" dirty="0"/>
              <a:t>The products formed will be </a:t>
            </a:r>
            <a:r>
              <a:rPr lang="en-US" sz="2200" b="1" u="sng" dirty="0"/>
              <a:t>oxides of each of the elements</a:t>
            </a:r>
            <a:r>
              <a:rPr lang="en-US" sz="2200" b="1" dirty="0"/>
              <a:t>.</a:t>
            </a:r>
          </a:p>
          <a:p>
            <a:r>
              <a:rPr lang="en-US" sz="2200" b="1" dirty="0"/>
              <a:t>Common Nonmetal oxides are  CO</a:t>
            </a:r>
            <a:r>
              <a:rPr lang="en-US" sz="2200" b="1" baseline="-25000" dirty="0"/>
              <a:t>2</a:t>
            </a:r>
            <a:r>
              <a:rPr lang="en-US" sz="2200" b="1" dirty="0"/>
              <a:t>, H</a:t>
            </a:r>
            <a:r>
              <a:rPr lang="en-US" sz="2200" b="1" baseline="-25000" dirty="0"/>
              <a:t>2</a:t>
            </a:r>
            <a:r>
              <a:rPr lang="en-US" sz="2200" b="1" dirty="0"/>
              <a:t>O, NO</a:t>
            </a:r>
            <a:r>
              <a:rPr lang="en-US" sz="2200" b="1" baseline="-25000" dirty="0"/>
              <a:t>2</a:t>
            </a:r>
            <a:r>
              <a:rPr lang="en-US" sz="2200" b="1" dirty="0"/>
              <a:t> and SO</a:t>
            </a:r>
            <a:r>
              <a:rPr lang="en-US" sz="2200" b="1" baseline="-25000" dirty="0"/>
              <a:t>2</a:t>
            </a:r>
            <a:r>
              <a:rPr lang="en-US" sz="2200" b="1" dirty="0"/>
              <a:t>.</a:t>
            </a:r>
          </a:p>
          <a:p>
            <a:r>
              <a:rPr lang="en-US" sz="2200" b="1" dirty="0"/>
              <a:t>For metal oxides, use the </a:t>
            </a:r>
            <a:r>
              <a:rPr lang="en-US" sz="2200" b="1" u="sng" dirty="0"/>
              <a:t>“switch drop and reduce”</a:t>
            </a:r>
            <a:r>
              <a:rPr lang="en-US" sz="2200" b="1" dirty="0"/>
              <a:t> procedure (Metal ion to use given)</a:t>
            </a:r>
          </a:p>
          <a:p>
            <a:r>
              <a:rPr lang="en-US" sz="2200" b="1" dirty="0"/>
              <a:t>Ex: C</a:t>
            </a:r>
            <a:r>
              <a:rPr lang="en-US" sz="2200" b="1" baseline="-25000" dirty="0"/>
              <a:t>3</a:t>
            </a:r>
            <a:r>
              <a:rPr lang="en-US" sz="2200" b="1" dirty="0"/>
              <a:t>H</a:t>
            </a:r>
            <a:r>
              <a:rPr lang="en-US" sz="2200" b="1" baseline="-25000" dirty="0"/>
              <a:t>3</a:t>
            </a:r>
            <a:r>
              <a:rPr lang="en-US" sz="2200" b="1" dirty="0"/>
              <a:t>NO   +  O</a:t>
            </a:r>
            <a:r>
              <a:rPr lang="en-US" sz="2200" b="1" baseline="-25000" dirty="0"/>
              <a:t>2</a:t>
            </a:r>
            <a:r>
              <a:rPr lang="en-US" sz="2200" b="1" dirty="0"/>
              <a:t>   </a:t>
            </a:r>
            <a:r>
              <a:rPr lang="en-US" sz="2200" b="1" dirty="0">
                <a:sym typeface="Wingdings" panose="05000000000000000000" pitchFamily="2" charset="2"/>
              </a:rPr>
              <a:t></a:t>
            </a:r>
          </a:p>
          <a:p>
            <a:r>
              <a:rPr lang="en-US" sz="2200" b="1" dirty="0">
                <a:sym typeface="Wingdings" panose="05000000000000000000" pitchFamily="2" charset="2"/>
              </a:rPr>
              <a:t>Ex:  (III)  </a:t>
            </a:r>
            <a:r>
              <a:rPr lang="en-US" sz="2200" b="1" dirty="0" err="1">
                <a:sym typeface="Wingdings" panose="05000000000000000000" pitchFamily="2" charset="2"/>
              </a:rPr>
              <a:t>FeS</a:t>
            </a:r>
            <a:r>
              <a:rPr lang="en-US" sz="2200" b="1" dirty="0">
                <a:sym typeface="Wingdings" panose="05000000000000000000" pitchFamily="2" charset="2"/>
              </a:rPr>
              <a:t>  +   O</a:t>
            </a:r>
            <a:r>
              <a:rPr lang="en-US" sz="2200" b="1" baseline="-25000" dirty="0">
                <a:sym typeface="Wingdings" panose="05000000000000000000" pitchFamily="2" charset="2"/>
              </a:rPr>
              <a:t>2</a:t>
            </a:r>
            <a:r>
              <a:rPr lang="en-US" sz="2200" b="1" dirty="0">
                <a:sym typeface="Wingdings" panose="05000000000000000000" pitchFamily="2" charset="2"/>
              </a:rPr>
              <a:t>   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7474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468430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Exit Slip: Balance the following chemical equation:</a:t>
            </a:r>
          </a:p>
          <a:p>
            <a:pPr lvl="1"/>
            <a:r>
              <a:rPr lang="en-US" sz="2800" b="1" dirty="0"/>
              <a:t>_____</a:t>
            </a:r>
            <a:r>
              <a:rPr lang="en-US" sz="2800" b="1" dirty="0" err="1"/>
              <a:t>Pb</a:t>
            </a:r>
            <a:r>
              <a:rPr lang="en-US" sz="2800" b="1" dirty="0"/>
              <a:t>(NO</a:t>
            </a:r>
            <a:r>
              <a:rPr lang="en-US" sz="2800" b="1" baseline="-25000" dirty="0"/>
              <a:t>3</a:t>
            </a:r>
            <a:r>
              <a:rPr lang="en-US" sz="2800" b="1" dirty="0"/>
              <a:t>)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n-US" sz="2800" b="1" dirty="0">
                <a:sym typeface="Wingdings" panose="05000000000000000000" pitchFamily="2" charset="2"/>
              </a:rPr>
              <a:t></a:t>
            </a:r>
            <a:r>
              <a:rPr lang="en-US" sz="2800" b="1" dirty="0"/>
              <a:t> _____</a:t>
            </a:r>
            <a:r>
              <a:rPr lang="en-US" sz="2800" b="1" dirty="0" err="1"/>
              <a:t>PbO</a:t>
            </a:r>
            <a:r>
              <a:rPr lang="en-US" sz="2800" b="1" dirty="0"/>
              <a:t> + _____NO</a:t>
            </a:r>
            <a:r>
              <a:rPr lang="en-US" sz="2800" b="1" baseline="-25000" dirty="0"/>
              <a:t>2</a:t>
            </a:r>
            <a:r>
              <a:rPr lang="en-US" sz="2800" b="1" dirty="0"/>
              <a:t> + _____O</a:t>
            </a:r>
            <a:r>
              <a:rPr lang="en-US" sz="2800" b="1" baseline="-25000" dirty="0"/>
              <a:t>2</a:t>
            </a:r>
            <a:r>
              <a:rPr lang="en-US" sz="2800" b="1" dirty="0"/>
              <a:t>  </a:t>
            </a:r>
          </a:p>
          <a:p>
            <a:pPr lvl="1"/>
            <a:r>
              <a:rPr lang="en-US" sz="2000" b="1" dirty="0"/>
              <a:t>Then identify it’s type with a S, D, SR, DR, or C</a:t>
            </a:r>
            <a:r>
              <a:rPr lang="en-US" b="1" dirty="0"/>
              <a:t>.</a:t>
            </a:r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Complete the Balancing Reactions Worksheet with the instructions on the top of </a:t>
            </a:r>
            <a:r>
              <a:rPr lang="en-US" sz="1800" b="1" dirty="0" err="1"/>
              <a:t>pg</a:t>
            </a:r>
            <a:r>
              <a:rPr lang="en-US" sz="1800" b="1" dirty="0"/>
              <a:t> 2 </a:t>
            </a:r>
          </a:p>
          <a:p>
            <a:pPr lvl="1"/>
            <a:r>
              <a:rPr lang="en-US" sz="1800" b="1" dirty="0"/>
              <a:t>Predicting Products Worksheet</a:t>
            </a:r>
          </a:p>
          <a:p>
            <a:r>
              <a:rPr lang="en-US" sz="2200" b="1" dirty="0"/>
              <a:t>What’s Next?  (How to prepare for the next day)</a:t>
            </a:r>
          </a:p>
          <a:p>
            <a:pPr lvl="1"/>
            <a:r>
              <a:rPr lang="en-US" sz="1800" b="1" dirty="0"/>
              <a:t>Read  p263-285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603500"/>
            <a:ext cx="10513305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Synthesis (Combination)</a:t>
            </a:r>
          </a:p>
          <a:p>
            <a:pPr lvl="1"/>
            <a:r>
              <a:rPr lang="en-US" sz="2000" b="1" dirty="0"/>
              <a:t>A + B </a:t>
            </a:r>
            <a:r>
              <a:rPr lang="en-US" sz="2000" b="1" dirty="0">
                <a:sym typeface="Wingdings" panose="05000000000000000000" pitchFamily="2" charset="2"/>
              </a:rPr>
              <a:t> AB 			Two elements react to form a compound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Decomposition</a:t>
            </a:r>
          </a:p>
          <a:p>
            <a:pPr lvl="1"/>
            <a:r>
              <a:rPr lang="en-US" sz="2000" b="1" dirty="0">
                <a:sym typeface="Wingdings" panose="05000000000000000000" pitchFamily="2" charset="2"/>
              </a:rPr>
              <a:t>AB  A + B			A compound is separated into its elements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Single Replacement</a:t>
            </a:r>
          </a:p>
          <a:p>
            <a:pPr lvl="1"/>
            <a:r>
              <a:rPr lang="en-US" sz="2000" b="1" dirty="0">
                <a:sym typeface="Wingdings" panose="05000000000000000000" pitchFamily="2" charset="2"/>
              </a:rPr>
              <a:t>A + BC  AC + B	One element takes the place of another in a compound. 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Double Replacement</a:t>
            </a:r>
          </a:p>
          <a:p>
            <a:pPr lvl="1"/>
            <a:r>
              <a:rPr lang="en-US" sz="2000" b="1" dirty="0">
                <a:sym typeface="Wingdings" panose="05000000000000000000" pitchFamily="2" charset="2"/>
              </a:rPr>
              <a:t>AB  +  CD   AD  +  CB		Ionic partners switch</a:t>
            </a:r>
          </a:p>
          <a:p>
            <a:pPr lvl="1"/>
            <a:endParaRPr lang="en-US" b="1" dirty="0"/>
          </a:p>
        </p:txBody>
      </p:sp>
      <p:pic>
        <p:nvPicPr>
          <p:cNvPr id="5" name="Picture 3" descr="07_Pg231_UnFigure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783" y="464942"/>
            <a:ext cx="6310649" cy="210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74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Combustion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The reaction with oxygen is so common that it is often given its own classification: combustion.</a:t>
            </a:r>
          </a:p>
          <a:p>
            <a:r>
              <a:rPr lang="en-US" sz="2400" b="1" dirty="0"/>
              <a:t>The products of a combustion are always the oxides of the elements in the other reactant. If there is a choice of metal ion, you will be told what ion charge to use.</a:t>
            </a:r>
          </a:p>
          <a:p>
            <a:r>
              <a:rPr lang="en-US" sz="2400" b="1" dirty="0"/>
              <a:t>Ex:  Fe + O</a:t>
            </a:r>
            <a:r>
              <a:rPr lang="en-US" sz="2400" b="1" baseline="-25000" dirty="0"/>
              <a:t>2</a:t>
            </a:r>
            <a:r>
              <a:rPr lang="en-US" sz="2400" b="1" dirty="0"/>
              <a:t>  </a:t>
            </a:r>
            <a:r>
              <a:rPr lang="en-US" sz="2400" b="1" dirty="0">
                <a:sym typeface="Wingdings" panose="05000000000000000000" pitchFamily="2" charset="2"/>
              </a:rPr>
              <a:t> Fe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Ex:  CH</a:t>
            </a:r>
            <a:r>
              <a:rPr lang="en-US" sz="2400" b="1" baseline="-25000" dirty="0">
                <a:sym typeface="Wingdings" panose="05000000000000000000" pitchFamily="2" charset="2"/>
              </a:rPr>
              <a:t>4</a:t>
            </a:r>
            <a:r>
              <a:rPr lang="en-US" sz="2400" b="1" dirty="0">
                <a:sym typeface="Wingdings" panose="05000000000000000000" pitchFamily="2" charset="2"/>
              </a:rPr>
              <a:t> + O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  CO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Ex:  Li  +  O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  Li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</a:t>
            </a:r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27543" y="5216187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Classify each of the reactions</a:t>
            </a:r>
          </a:p>
          <a:p>
            <a:r>
              <a:rPr lang="en-US" dirty="0"/>
              <a:t>on the next slides.</a:t>
            </a:r>
          </a:p>
        </p:txBody>
      </p:sp>
    </p:spTree>
    <p:extLst>
      <p:ext uri="{BB962C8B-B14F-4D97-AF65-F5344CB8AC3E}">
        <p14:creationId xmlns:p14="http://schemas.microsoft.com/office/powerpoint/2010/main" val="69770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56997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  _____ H</a:t>
            </a:r>
            <a:r>
              <a:rPr lang="en-US" sz="2400" b="1" baseline="-25000" dirty="0"/>
              <a:t>2</a:t>
            </a:r>
            <a:r>
              <a:rPr lang="en-US" sz="2400" b="1" dirty="0"/>
              <a:t> +    _____ O</a:t>
            </a:r>
            <a:r>
              <a:rPr lang="en-US" sz="2400" b="1" baseline="-25000" dirty="0"/>
              <a:t>2</a:t>
            </a:r>
            <a:r>
              <a:rPr lang="en-US" sz="2400" b="1" dirty="0"/>
              <a:t>  </a:t>
            </a:r>
            <a:r>
              <a:rPr lang="en-US" sz="2400" b="1" dirty="0">
                <a:sym typeface="Wingdings" panose="05000000000000000000" pitchFamily="2" charset="2"/>
              </a:rPr>
              <a:t> </a:t>
            </a:r>
            <a:r>
              <a:rPr lang="en-US" sz="2400" b="1" baseline="-25000" dirty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Fe  +   _____ Cl</a:t>
            </a:r>
            <a:r>
              <a:rPr lang="en-US" sz="2400" b="1" baseline="-25000" dirty="0">
                <a:sym typeface="Wingdings" panose="05000000000000000000" pitchFamily="2" charset="2"/>
              </a:rPr>
              <a:t>2 </a:t>
            </a:r>
            <a:r>
              <a:rPr lang="en-US" sz="2400" b="1" dirty="0">
                <a:sym typeface="Wingdings" panose="05000000000000000000" pitchFamily="2" charset="2"/>
              </a:rPr>
              <a:t>   _____  FeCl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b="1" dirty="0">
                <a:sym typeface="Wingdings" panose="05000000000000000000" pitchFamily="2" charset="2"/>
              </a:rPr>
              <a:t>  _____ Cu  +  _____ AgNO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 Cu(NO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Ag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Zn  +  _____  </a:t>
            </a:r>
            <a:r>
              <a:rPr lang="en-US" sz="2400" b="1" dirty="0" err="1">
                <a:sym typeface="Wingdings" panose="05000000000000000000" pitchFamily="2" charset="2"/>
              </a:rPr>
              <a:t>HCl</a:t>
            </a:r>
            <a:r>
              <a:rPr lang="en-US" sz="2400" b="1" dirty="0">
                <a:sym typeface="Wingdings" panose="05000000000000000000" pitchFamily="2" charset="2"/>
              </a:rPr>
              <a:t>    _____  ZnCl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</a:p>
          <a:p>
            <a:r>
              <a:rPr lang="en-US" sz="2400" b="1" baseline="-25000" dirty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 _____ </a:t>
            </a:r>
            <a:r>
              <a:rPr lang="en-US" sz="2400" b="1" dirty="0" err="1">
                <a:sym typeface="Wingdings" panose="05000000000000000000" pitchFamily="2" charset="2"/>
              </a:rPr>
              <a:t>Pb</a:t>
            </a:r>
            <a:r>
              <a:rPr lang="en-US" sz="2400" b="1" dirty="0">
                <a:sym typeface="Wingdings" panose="05000000000000000000" pitchFamily="2" charset="2"/>
              </a:rPr>
              <a:t>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AlCl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PbCl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Al 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LiClO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 </a:t>
            </a:r>
            <a:r>
              <a:rPr lang="en-US" sz="2400" b="1" dirty="0" err="1">
                <a:sym typeface="Wingdings" panose="05000000000000000000" pitchFamily="2" charset="2"/>
              </a:rPr>
              <a:t>LiCl</a:t>
            </a:r>
            <a:r>
              <a:rPr lang="en-US" sz="2400" b="1" dirty="0">
                <a:sym typeface="Wingdings" panose="05000000000000000000" pitchFamily="2" charset="2"/>
              </a:rPr>
              <a:t>  +  _____  O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b="1" dirty="0">
                <a:sym typeface="Wingdings" panose="05000000000000000000" pitchFamily="2" charset="2"/>
              </a:rPr>
              <a:t>  _____ Mg(OH)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</a:t>
            </a:r>
            <a:r>
              <a:rPr lang="en-US" sz="2400" b="1" dirty="0" err="1">
                <a:sym typeface="Wingdings" panose="05000000000000000000" pitchFamily="2" charset="2"/>
              </a:rPr>
              <a:t>HCl</a:t>
            </a:r>
            <a:r>
              <a:rPr lang="en-US" sz="2400" b="1" dirty="0">
                <a:sym typeface="Wingdings" panose="05000000000000000000" pitchFamily="2" charset="2"/>
              </a:rPr>
              <a:t>    _____ MgCl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 </a:t>
            </a:r>
          </a:p>
          <a:p>
            <a:endParaRPr lang="en-US" sz="24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206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94407"/>
            <a:ext cx="8825659" cy="3416300"/>
          </a:xfrm>
        </p:spPr>
        <p:txBody>
          <a:bodyPr/>
          <a:lstStyle/>
          <a:p>
            <a:r>
              <a:rPr lang="en-US" b="1" dirty="0"/>
              <a:t>If given reactants, you should be able to predict the products.</a:t>
            </a:r>
          </a:p>
          <a:p>
            <a:r>
              <a:rPr lang="en-US" b="1" dirty="0"/>
              <a:t>The type of reactants will tell you which type of reaction will happen.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63625"/>
              </p:ext>
            </p:extLst>
          </p:nvPr>
        </p:nvGraphicFramePr>
        <p:xfrm>
          <a:off x="1388057" y="3089378"/>
          <a:ext cx="8734737" cy="373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1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91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Reactants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Reaction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64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Two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Synthesis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Compound of the two 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4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 single compound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Decomposition (D)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Component  elements (or simpler substances)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64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An element and a compound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Single replacement (SR)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Different element and compound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91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Two compounds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Double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replacement (DR)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Two different compounds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91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Reaction with oxygen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Combustion (C)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Oxides of each element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in other reactant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74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212539" cy="3775529"/>
          </a:xfrm>
        </p:spPr>
        <p:txBody>
          <a:bodyPr>
            <a:normAutofit/>
          </a:bodyPr>
          <a:lstStyle/>
          <a:p>
            <a:r>
              <a:rPr lang="en-US" sz="2400" b="1" dirty="0"/>
              <a:t>Use when there are </a:t>
            </a:r>
            <a:r>
              <a:rPr lang="en-US" sz="2400" b="1" u="sng" dirty="0"/>
              <a:t>two elemental reactants </a:t>
            </a:r>
            <a:r>
              <a:rPr lang="en-US" sz="2400" b="1" dirty="0"/>
              <a:t>there will be only </a:t>
            </a:r>
            <a:r>
              <a:rPr lang="en-US" sz="2400" b="1" u="sng" dirty="0"/>
              <a:t>one product</a:t>
            </a:r>
          </a:p>
          <a:p>
            <a:r>
              <a:rPr lang="en-US" sz="2400" b="1" dirty="0"/>
              <a:t>Determine the </a:t>
            </a:r>
            <a:r>
              <a:rPr lang="en-US" sz="2400" b="1" u="sng" dirty="0"/>
              <a:t>ions each element makes</a:t>
            </a:r>
            <a:r>
              <a:rPr lang="en-US" sz="2400" b="1" dirty="0"/>
              <a:t>. One will be a cation, the other will be an anion. </a:t>
            </a:r>
          </a:p>
          <a:p>
            <a:pPr lvl="1"/>
            <a:r>
              <a:rPr lang="en-US" sz="2000" b="1" dirty="0"/>
              <a:t>If a variable charge element is involved you will need to be told what ion charge is appropriate for the product. </a:t>
            </a:r>
          </a:p>
          <a:p>
            <a:r>
              <a:rPr lang="en-US" sz="2400" b="1" dirty="0"/>
              <a:t>Use the “</a:t>
            </a:r>
            <a:r>
              <a:rPr lang="en-US" sz="2400" b="1" u="sng" dirty="0"/>
              <a:t>switch drop and reduce” procedure </a:t>
            </a:r>
            <a:r>
              <a:rPr lang="en-US" sz="2400" b="1" dirty="0"/>
              <a:t>to determine the formula of the  single product.</a:t>
            </a:r>
          </a:p>
        </p:txBody>
      </p:sp>
    </p:spTree>
    <p:extLst>
      <p:ext uri="{BB962C8B-B14F-4D97-AF65-F5344CB8AC3E}">
        <p14:creationId xmlns:p14="http://schemas.microsoft.com/office/powerpoint/2010/main" val="215569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Synthesis -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212539" cy="3775529"/>
          </a:xfrm>
        </p:spPr>
        <p:txBody>
          <a:bodyPr>
            <a:normAutofit/>
          </a:bodyPr>
          <a:lstStyle/>
          <a:p>
            <a:r>
              <a:rPr lang="en-US" sz="2200" b="1" dirty="0"/>
              <a:t>Recall </a:t>
            </a:r>
            <a:r>
              <a:rPr lang="en-US" sz="2200" b="1" u="sng" dirty="0"/>
              <a:t>nonmetals and nonmetal oxides react with water to form acids</a:t>
            </a:r>
            <a:r>
              <a:rPr lang="en-US" sz="2200" b="1" dirty="0"/>
              <a:t> and </a:t>
            </a:r>
            <a:r>
              <a:rPr lang="en-US" sz="2200" b="1" u="sng" dirty="0"/>
              <a:t>metals and metal oxides react with water to form bases</a:t>
            </a:r>
            <a:r>
              <a:rPr lang="en-US" sz="2200" b="1" dirty="0"/>
              <a:t> (hydroxides)</a:t>
            </a:r>
          </a:p>
          <a:p>
            <a:r>
              <a:rPr lang="en-US" sz="2200" b="1" dirty="0"/>
              <a:t>Sometimes a simple inventory of the atoms reacting will suggest a product.</a:t>
            </a:r>
          </a:p>
          <a:p>
            <a:r>
              <a:rPr lang="en-US" sz="2200" b="1" dirty="0"/>
              <a:t>Balance the reaction.</a:t>
            </a:r>
          </a:p>
          <a:p>
            <a:r>
              <a:rPr lang="en-US" sz="2200" b="1" dirty="0"/>
              <a:t>Ex:   (II)    Ni +   Cl</a:t>
            </a:r>
            <a:r>
              <a:rPr lang="en-US" sz="2200" b="1" baseline="-25000" dirty="0"/>
              <a:t>2</a:t>
            </a:r>
            <a:r>
              <a:rPr lang="en-US" sz="2200" b="1" dirty="0"/>
              <a:t>  </a:t>
            </a:r>
            <a:r>
              <a:rPr lang="en-US" sz="2200" b="1" dirty="0">
                <a:sym typeface="Wingdings" panose="05000000000000000000" pitchFamily="2" charset="2"/>
              </a:rPr>
              <a:t></a:t>
            </a:r>
          </a:p>
          <a:p>
            <a:r>
              <a:rPr lang="en-US" sz="2200" b="1" dirty="0">
                <a:sym typeface="Wingdings" panose="05000000000000000000" pitchFamily="2" charset="2"/>
              </a:rPr>
              <a:t>Ex:  N</a:t>
            </a:r>
            <a:r>
              <a:rPr lang="en-US" sz="2200" b="1" baseline="-25000" dirty="0">
                <a:sym typeface="Wingdings" panose="05000000000000000000" pitchFamily="2" charset="2"/>
              </a:rPr>
              <a:t>2</a:t>
            </a:r>
            <a:r>
              <a:rPr lang="en-US" sz="2200" b="1" dirty="0">
                <a:sym typeface="Wingdings" panose="05000000000000000000" pitchFamily="2" charset="2"/>
              </a:rPr>
              <a:t>O</a:t>
            </a:r>
            <a:r>
              <a:rPr lang="en-US" sz="2200" b="1" baseline="-25000" dirty="0">
                <a:sym typeface="Wingdings" panose="05000000000000000000" pitchFamily="2" charset="2"/>
              </a:rPr>
              <a:t>5</a:t>
            </a:r>
            <a:r>
              <a:rPr lang="en-US" sz="2200" b="1" dirty="0">
                <a:sym typeface="Wingdings" panose="05000000000000000000" pitchFamily="2" charset="2"/>
              </a:rPr>
              <a:t>  + H</a:t>
            </a:r>
            <a:r>
              <a:rPr lang="en-US" sz="2200" b="1" baseline="-25000" dirty="0">
                <a:sym typeface="Wingdings" panose="05000000000000000000" pitchFamily="2" charset="2"/>
              </a:rPr>
              <a:t>2</a:t>
            </a:r>
            <a:r>
              <a:rPr lang="en-US" sz="2200" b="1" dirty="0">
                <a:sym typeface="Wingdings" panose="05000000000000000000" pitchFamily="2" charset="2"/>
              </a:rPr>
              <a:t>O </a:t>
            </a:r>
          </a:p>
          <a:p>
            <a:pPr marL="0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98030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509" y="2338466"/>
            <a:ext cx="9908429" cy="3681335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Use when there is </a:t>
            </a:r>
            <a:r>
              <a:rPr lang="en-US" sz="2200" b="1" u="sng" dirty="0"/>
              <a:t>only one reactant</a:t>
            </a:r>
            <a:r>
              <a:rPr lang="en-US" sz="2200" b="1" dirty="0"/>
              <a:t>.</a:t>
            </a:r>
          </a:p>
          <a:p>
            <a:r>
              <a:rPr lang="en-US" sz="2200" b="1" u="sng" dirty="0"/>
              <a:t>Decompositions follow patterns</a:t>
            </a:r>
            <a:r>
              <a:rPr lang="en-US" sz="2200" b="1" dirty="0"/>
              <a:t>: (These patterns will be on the test)</a:t>
            </a:r>
          </a:p>
          <a:p>
            <a:r>
              <a:rPr lang="en-US" sz="2200" b="1" dirty="0"/>
              <a:t>binary compound </a:t>
            </a:r>
            <a:r>
              <a:rPr lang="en-US" sz="2200" b="1" dirty="0">
                <a:sym typeface="Symbol" panose="05050102010706020507" pitchFamily="18" charset="2"/>
              </a:rPr>
              <a:t> two elements</a:t>
            </a:r>
            <a:endParaRPr lang="en-US" sz="2200" b="1" dirty="0"/>
          </a:p>
          <a:p>
            <a:r>
              <a:rPr lang="en-US" sz="2200" b="1" dirty="0"/>
              <a:t>metal carbonate </a:t>
            </a:r>
            <a:r>
              <a:rPr lang="en-US" sz="2200" b="1" dirty="0">
                <a:sym typeface="Symbol" panose="05050102010706020507" pitchFamily="18" charset="2"/>
              </a:rPr>
              <a:t></a:t>
            </a:r>
            <a:r>
              <a:rPr lang="en-US" sz="2200" b="1" dirty="0"/>
              <a:t> metal oxide + carbon dioxide</a:t>
            </a:r>
          </a:p>
          <a:p>
            <a:r>
              <a:rPr lang="en-US" sz="2200" b="1" dirty="0"/>
              <a:t>metal hydrogen carbonate </a:t>
            </a:r>
            <a:r>
              <a:rPr lang="en-US" sz="2200" b="1" dirty="0">
                <a:sym typeface="Symbol" panose="05050102010706020507" pitchFamily="18" charset="2"/>
              </a:rPr>
              <a:t></a:t>
            </a:r>
            <a:r>
              <a:rPr lang="en-US" sz="2200" b="1" dirty="0"/>
              <a:t> metal oxide + water + carbon dioxide</a:t>
            </a:r>
          </a:p>
          <a:p>
            <a:r>
              <a:rPr lang="en-US" sz="2200" b="1" dirty="0"/>
              <a:t>metal hydroxide </a:t>
            </a:r>
            <a:r>
              <a:rPr lang="en-US" sz="2200" b="1" dirty="0">
                <a:sym typeface="Symbol" panose="05050102010706020507" pitchFamily="18" charset="2"/>
              </a:rPr>
              <a:t></a:t>
            </a:r>
            <a:r>
              <a:rPr lang="en-US" sz="2200" b="1" dirty="0"/>
              <a:t> metal oxide + water</a:t>
            </a:r>
          </a:p>
          <a:p>
            <a:r>
              <a:rPr lang="en-US" sz="2200" b="1" dirty="0"/>
              <a:t>metal chlorate </a:t>
            </a:r>
            <a:r>
              <a:rPr lang="en-US" sz="2200" b="1" dirty="0">
                <a:sym typeface="Symbol" panose="05050102010706020507" pitchFamily="18" charset="2"/>
              </a:rPr>
              <a:t></a:t>
            </a:r>
            <a:r>
              <a:rPr lang="en-US" sz="2200" b="1" dirty="0"/>
              <a:t> metal chloride + oxygen</a:t>
            </a:r>
          </a:p>
          <a:p>
            <a:r>
              <a:rPr lang="en-US" sz="2200" b="1" dirty="0"/>
              <a:t>metal sulfate </a:t>
            </a:r>
            <a:r>
              <a:rPr lang="en-US" sz="2200" b="1" dirty="0">
                <a:sym typeface="Symbol" panose="05050102010706020507" pitchFamily="18" charset="2"/>
              </a:rPr>
              <a:t> metal oxide + sulfur dioxide + oxygen</a:t>
            </a:r>
            <a:endParaRPr lang="en-US" sz="2200" b="1" dirty="0"/>
          </a:p>
          <a:p>
            <a:r>
              <a:rPr lang="en-US" sz="2200" b="1" dirty="0"/>
              <a:t>metal nitrate </a:t>
            </a:r>
            <a:r>
              <a:rPr lang="en-US" sz="2200" b="1" dirty="0">
                <a:sym typeface="Symbol" panose="05050102010706020507" pitchFamily="18" charset="2"/>
              </a:rPr>
              <a:t> metal oxide + nitrogen dioxide + oxygen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31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Decomposition -Practice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509" y="2603500"/>
            <a:ext cx="6055957" cy="3416301"/>
          </a:xfrm>
        </p:spPr>
        <p:txBody>
          <a:bodyPr>
            <a:normAutofit/>
          </a:bodyPr>
          <a:lstStyle/>
          <a:p>
            <a:r>
              <a:rPr lang="en-US" sz="2200" b="1" dirty="0">
                <a:sym typeface="Symbol" panose="05050102010706020507" pitchFamily="18" charset="2"/>
              </a:rPr>
              <a:t>Name the compound that will decompose to be able to identify how it will decompose. </a:t>
            </a:r>
          </a:p>
          <a:p>
            <a:r>
              <a:rPr lang="en-US" sz="2200" b="1" dirty="0">
                <a:sym typeface="Symbol" panose="05050102010706020507" pitchFamily="18" charset="2"/>
              </a:rPr>
              <a:t>Then follow the pattern to write the products.</a:t>
            </a:r>
          </a:p>
          <a:p>
            <a:r>
              <a:rPr lang="en-US" sz="2200" b="1" dirty="0">
                <a:sym typeface="Symbol" panose="05050102010706020507" pitchFamily="18" charset="2"/>
              </a:rPr>
              <a:t>Balance the reaction. </a:t>
            </a:r>
          </a:p>
          <a:p>
            <a:r>
              <a:rPr lang="en-US" sz="2200" b="1" dirty="0">
                <a:sym typeface="Symbol" panose="05050102010706020507" pitchFamily="18" charset="2"/>
              </a:rPr>
              <a:t>Ex:   NaClO</a:t>
            </a:r>
            <a:r>
              <a:rPr lang="en-US" sz="2200" b="1" baseline="-25000" dirty="0">
                <a:sym typeface="Symbol" panose="05050102010706020507" pitchFamily="18" charset="2"/>
              </a:rPr>
              <a:t>3</a:t>
            </a:r>
            <a:r>
              <a:rPr lang="en-US" sz="2200" b="1" dirty="0">
                <a:sym typeface="Symbol" panose="05050102010706020507" pitchFamily="18" charset="2"/>
              </a:rPr>
              <a:t>  </a:t>
            </a:r>
            <a:r>
              <a:rPr lang="en-US" sz="2200" b="1" dirty="0">
                <a:sym typeface="Wingdings" panose="05000000000000000000" pitchFamily="2" charset="2"/>
              </a:rPr>
              <a:t></a:t>
            </a:r>
          </a:p>
          <a:p>
            <a:r>
              <a:rPr lang="en-US" sz="2200" b="1" dirty="0">
                <a:sym typeface="Wingdings" panose="05000000000000000000" pitchFamily="2" charset="2"/>
              </a:rPr>
              <a:t>Ex:    CaCO</a:t>
            </a:r>
            <a:r>
              <a:rPr lang="en-US" sz="2200" b="1" baseline="-25000" dirty="0">
                <a:sym typeface="Wingdings" panose="05000000000000000000" pitchFamily="2" charset="2"/>
              </a:rPr>
              <a:t>3</a:t>
            </a:r>
            <a:r>
              <a:rPr lang="en-US" sz="2200" b="1" dirty="0">
                <a:sym typeface="Wingdings" panose="05000000000000000000" pitchFamily="2" charset="2"/>
              </a:rPr>
              <a:t> </a:t>
            </a:r>
          </a:p>
          <a:p>
            <a:endParaRPr lang="en-US" sz="2200" b="1" dirty="0">
              <a:sym typeface="Symbol" panose="05050102010706020507" pitchFamily="18" charset="2"/>
            </a:endParaRPr>
          </a:p>
          <a:p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278" y="2458387"/>
            <a:ext cx="4179420" cy="1229193"/>
          </a:xfrm>
        </p:spPr>
        <p:txBody>
          <a:bodyPr>
            <a:noAutofit/>
          </a:bodyPr>
          <a:lstStyle/>
          <a:p>
            <a:r>
              <a:rPr lang="en-US" sz="1600" b="1" dirty="0"/>
              <a:t>binary compound </a:t>
            </a:r>
            <a:r>
              <a:rPr lang="en-US" sz="1600" b="1" dirty="0">
                <a:sym typeface="Symbol" panose="05050102010706020507" pitchFamily="18" charset="2"/>
              </a:rPr>
              <a:t> two elements</a:t>
            </a:r>
            <a:endParaRPr lang="en-US" sz="1600" b="1" dirty="0"/>
          </a:p>
          <a:p>
            <a:r>
              <a:rPr lang="en-US" sz="1600" b="1" dirty="0"/>
              <a:t>metal carbonate </a:t>
            </a:r>
            <a:r>
              <a:rPr lang="en-US" sz="1600" b="1" dirty="0">
                <a:sym typeface="Symbol" panose="05050102010706020507" pitchFamily="18" charset="2"/>
              </a:rPr>
              <a:t></a:t>
            </a:r>
            <a:r>
              <a:rPr lang="en-US" sz="1600" b="1" dirty="0"/>
              <a:t> metal oxide + carbon dioxide</a:t>
            </a:r>
          </a:p>
          <a:p>
            <a:r>
              <a:rPr lang="en-US" sz="1600" b="1" dirty="0"/>
              <a:t>metal hydrogen carbonate </a:t>
            </a:r>
            <a:r>
              <a:rPr lang="en-US" sz="1600" b="1" dirty="0">
                <a:sym typeface="Symbol" panose="05050102010706020507" pitchFamily="18" charset="2"/>
              </a:rPr>
              <a:t></a:t>
            </a:r>
            <a:r>
              <a:rPr lang="en-US" sz="1600" b="1" dirty="0"/>
              <a:t> metal oxide + water + carbon dioxide</a:t>
            </a:r>
          </a:p>
          <a:p>
            <a:r>
              <a:rPr lang="en-US" sz="1600" b="1" dirty="0"/>
              <a:t>metal hydroxide </a:t>
            </a:r>
            <a:r>
              <a:rPr lang="en-US" sz="1600" b="1" dirty="0">
                <a:sym typeface="Symbol" panose="05050102010706020507" pitchFamily="18" charset="2"/>
              </a:rPr>
              <a:t></a:t>
            </a:r>
            <a:r>
              <a:rPr lang="en-US" sz="1600" b="1" dirty="0"/>
              <a:t> metal oxide + water</a:t>
            </a:r>
          </a:p>
          <a:p>
            <a:r>
              <a:rPr lang="en-US" sz="1600" b="1" dirty="0"/>
              <a:t>metal chlorate </a:t>
            </a:r>
            <a:r>
              <a:rPr lang="en-US" sz="1600" b="1" dirty="0">
                <a:sym typeface="Symbol" panose="05050102010706020507" pitchFamily="18" charset="2"/>
              </a:rPr>
              <a:t></a:t>
            </a:r>
            <a:r>
              <a:rPr lang="en-US" sz="1600" b="1" dirty="0"/>
              <a:t> metal chloride + oxygen</a:t>
            </a:r>
          </a:p>
          <a:p>
            <a:r>
              <a:rPr lang="en-US" sz="1600" b="1" dirty="0"/>
              <a:t>metal sulfate </a:t>
            </a:r>
            <a:r>
              <a:rPr lang="en-US" sz="1600" b="1" dirty="0">
                <a:sym typeface="Symbol" panose="05050102010706020507" pitchFamily="18" charset="2"/>
              </a:rPr>
              <a:t> metal oxide + sulfur dioxide + oxygen</a:t>
            </a:r>
            <a:endParaRPr lang="en-US" sz="1600" b="1" dirty="0"/>
          </a:p>
          <a:p>
            <a:r>
              <a:rPr lang="en-US" sz="1600" b="1" dirty="0"/>
              <a:t>metal nitrate </a:t>
            </a:r>
            <a:r>
              <a:rPr lang="en-US" sz="1600" b="1" dirty="0">
                <a:sym typeface="Symbol" panose="05050102010706020507" pitchFamily="18" charset="2"/>
              </a:rPr>
              <a:t> metal oxide + nitrogen dioxide + oxygen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509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41746</TotalTime>
  <Words>1045</Words>
  <Application>Microsoft Office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Chemistry – Mar 13, 2020</vt:lpstr>
      <vt:lpstr>Types of reactions</vt:lpstr>
      <vt:lpstr>Combustion</vt:lpstr>
      <vt:lpstr>Type ID practice</vt:lpstr>
      <vt:lpstr>Predicting Products</vt:lpstr>
      <vt:lpstr>Predicting Synthesis</vt:lpstr>
      <vt:lpstr>Predicting Synthesis - Practice</vt:lpstr>
      <vt:lpstr>Predicting Decomposition</vt:lpstr>
      <vt:lpstr>Predicting Decomposition -Practice</vt:lpstr>
      <vt:lpstr>Predicting Single Replacement </vt:lpstr>
      <vt:lpstr>Predicting Single Replacement -Practice</vt:lpstr>
      <vt:lpstr>Predicting Double Replacement</vt:lpstr>
      <vt:lpstr>Predicting Combustion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308</cp:revision>
  <dcterms:created xsi:type="dcterms:W3CDTF">2015-08-11T02:33:52Z</dcterms:created>
  <dcterms:modified xsi:type="dcterms:W3CDTF">2020-03-13T17:39:28Z</dcterms:modified>
</cp:coreProperties>
</file>